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57" r:id="rId3"/>
    <p:sldId id="260" r:id="rId4"/>
    <p:sldId id="263" r:id="rId5"/>
    <p:sldId id="268" r:id="rId6"/>
    <p:sldId id="269" r:id="rId7"/>
    <p:sldId id="261" r:id="rId8"/>
    <p:sldId id="262" r:id="rId9"/>
    <p:sldId id="265" r:id="rId10"/>
    <p:sldId id="270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C0062-64FA-4A9C-9A9C-5600A76CC7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5AE44-BB51-42B6-96CA-524416F7A1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0D3E4-D0D2-405C-A867-76E93504BD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0294-3FA7-48FE-8255-1A0B1CBEA6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7F62-A4C5-4B4D-A473-68894C414E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EC3B-D125-49C6-BC7A-FC597D6ACF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CFFD1-EE87-427B-9883-C15D3180E5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C757A-CB3E-4133-A700-AF833802DB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E03E9-FA5D-4CD2-8A5E-9C3176BE63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230C0-0DB2-4808-A49F-D874CB4EB0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9B0B-256D-4DCA-917B-7F4201C46E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B3C3031-3D5A-4C8C-B988-FAFD3F69E0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09" r:id="rId2"/>
    <p:sldLayoutId id="2147483716" r:id="rId3"/>
    <p:sldLayoutId id="2147483710" r:id="rId4"/>
    <p:sldLayoutId id="2147483717" r:id="rId5"/>
    <p:sldLayoutId id="2147483711" r:id="rId6"/>
    <p:sldLayoutId id="2147483712" r:id="rId7"/>
    <p:sldLayoutId id="2147483718" r:id="rId8"/>
    <p:sldLayoutId id="2147483719" r:id="rId9"/>
    <p:sldLayoutId id="2147483713" r:id="rId10"/>
    <p:sldLayoutId id="214748371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1" fontAlgn="base" hangingPunct="1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1" fontAlgn="base" hangingPunct="1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6--NfGKbsA" TargetMode="External"/><Relationship Id="rId2" Type="http://schemas.openxmlformats.org/officeDocument/2006/relationships/hyperlink" Target="http://www.youtube.com/watch?v=SHrBNQlPWZ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Search engines and business</a:t>
            </a:r>
            <a:endParaRPr lang="en-GB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r>
              <a:rPr lang="en-GB" dirty="0" smtClean="0"/>
              <a:t>Google, Bing, MSN, Yahoo! and many more!</a:t>
            </a:r>
            <a:endParaRPr lang="en-GB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Task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36512" indent="0">
              <a:buNone/>
            </a:pPr>
            <a:r>
              <a:rPr lang="en-US" sz="1800" dirty="0" smtClean="0"/>
              <a:t>You need to research market shares, competing or similar products, and explain the reasons why you implemented your chosen marketing strategies.</a:t>
            </a:r>
            <a:endParaRPr lang="en-US" sz="1800" dirty="0"/>
          </a:p>
          <a:p>
            <a:pPr marL="36512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chemeClr val="accent1"/>
                </a:solidFill>
              </a:rPr>
              <a:t>You will be graded on the content of your PowerPoint.</a:t>
            </a:r>
          </a:p>
          <a:p>
            <a:r>
              <a:rPr lang="en-US" sz="1800" dirty="0" smtClean="0">
                <a:solidFill>
                  <a:schemeClr val="accent1"/>
                </a:solidFill>
              </a:rPr>
              <a:t>You will be graded on the neatness and design of your PowerPoint. </a:t>
            </a:r>
          </a:p>
          <a:p>
            <a:r>
              <a:rPr lang="en-US" sz="1800" dirty="0" smtClean="0">
                <a:solidFill>
                  <a:schemeClr val="accent1"/>
                </a:solidFill>
              </a:rPr>
              <a:t>You will be graded on the research you did for this product.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You will be graded </a:t>
            </a:r>
            <a:r>
              <a:rPr lang="en-US" sz="1800" dirty="0" smtClean="0">
                <a:solidFill>
                  <a:schemeClr val="accent1"/>
                </a:solidFill>
              </a:rPr>
              <a:t> on </a:t>
            </a:r>
            <a:r>
              <a:rPr lang="en-GB" sz="1800" dirty="0">
                <a:solidFill>
                  <a:schemeClr val="accent1"/>
                </a:solidFill>
              </a:rPr>
              <a:t>h</a:t>
            </a:r>
            <a:r>
              <a:rPr lang="en-GB" sz="1800" dirty="0" smtClean="0">
                <a:solidFill>
                  <a:schemeClr val="accent1"/>
                </a:solidFill>
              </a:rPr>
              <a:t>ow well you deliver and pitch your presentation.</a:t>
            </a:r>
          </a:p>
          <a:p>
            <a:pPr marL="36512" indent="0">
              <a:buNone/>
            </a:pP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3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FF0000"/>
                </a:solidFill>
              </a:rPr>
              <a:t>How useful are search Engines?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12" indent="0" eaLnBrk="1" hangingPunct="1">
              <a:buNone/>
            </a:pPr>
            <a:r>
              <a:rPr lang="en-GB" sz="2000" dirty="0" smtClean="0"/>
              <a:t>We discussed some of the techniques involved in the previous lesson.</a:t>
            </a:r>
          </a:p>
          <a:p>
            <a:pPr marL="36512" indent="0" eaLnBrk="1" hangingPunct="1">
              <a:buNone/>
            </a:pPr>
            <a:endParaRPr lang="en-GB" sz="2000" dirty="0"/>
          </a:p>
          <a:p>
            <a:pPr marL="36512" indent="0" eaLnBrk="1" hangingPunct="1">
              <a:buNone/>
            </a:pPr>
            <a:r>
              <a:rPr lang="en-GB" sz="2000" dirty="0" smtClean="0"/>
              <a:t>Search Engines are vital to a business, simply because they drive internet traffic to a website. The more people that visit your site, the more likely some one is to buy something. This means more money!!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SEM</a:t>
            </a:r>
            <a:endParaRPr lang="en-GB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fontAlgn="auto"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chemeClr val="hlink"/>
                </a:solidFill>
              </a:rPr>
              <a:t>What is SEM?</a:t>
            </a:r>
            <a:endParaRPr lang="en-GB" sz="2000" dirty="0"/>
          </a:p>
          <a:p>
            <a:pPr marL="36512" indent="0">
              <a:buNone/>
            </a:pPr>
            <a:r>
              <a:rPr lang="en-US" sz="2000" dirty="0"/>
              <a:t>SEM stands for “search engine marketing.” It is the process of gaining traffic from or visibility on search engines. The phrase is also </a:t>
            </a:r>
            <a:r>
              <a:rPr lang="en-US" sz="2000" dirty="0" smtClean="0"/>
              <a:t>sometimes </a:t>
            </a:r>
            <a:r>
              <a:rPr lang="en-US" sz="2000" dirty="0"/>
              <a:t>shortened to “search marketing</a:t>
            </a:r>
            <a:r>
              <a:rPr lang="en-US" sz="2000" dirty="0" smtClean="0"/>
              <a:t>.”</a:t>
            </a:r>
          </a:p>
          <a:p>
            <a:pPr marL="36512" indent="0">
              <a:buNone/>
            </a:pPr>
            <a:endParaRPr lang="en-US" sz="2000" dirty="0"/>
          </a:p>
          <a:p>
            <a:pPr marL="36512" indent="0">
              <a:buNone/>
            </a:pPr>
            <a:r>
              <a:rPr lang="en-US" sz="2000" dirty="0" smtClean="0"/>
              <a:t>Let’s look at the following video for more information on the topic:</a:t>
            </a:r>
          </a:p>
          <a:p>
            <a:pPr marL="36512" indent="0">
              <a:buNone/>
            </a:pPr>
            <a:r>
              <a:rPr lang="en-GB" sz="2000" dirty="0">
                <a:hlinkClick r:id="rId2"/>
              </a:rPr>
              <a:t>http://</a:t>
            </a:r>
            <a:r>
              <a:rPr lang="en-GB" sz="2000" dirty="0" smtClean="0">
                <a:hlinkClick r:id="rId2"/>
              </a:rPr>
              <a:t>www.youtube.com/watch?v=SHrBNQlPWZ4</a:t>
            </a:r>
            <a:endParaRPr lang="en-GB" sz="2000" dirty="0" smtClean="0"/>
          </a:p>
          <a:p>
            <a:pPr marL="36512" indent="0">
              <a:buNone/>
            </a:pPr>
            <a:endParaRPr lang="en-GB" sz="2000" dirty="0"/>
          </a:p>
          <a:p>
            <a:pPr marL="36512" indent="0">
              <a:buNone/>
            </a:pPr>
            <a:r>
              <a:rPr lang="en-GB" sz="2000" dirty="0">
                <a:hlinkClick r:id="rId3"/>
              </a:rPr>
              <a:t>http://www.youtube.com/watch?v=r6--</a:t>
            </a:r>
            <a:r>
              <a:rPr lang="en-GB" sz="2000" dirty="0" smtClean="0">
                <a:hlinkClick r:id="rId3"/>
              </a:rPr>
              <a:t>NfGKbsA</a:t>
            </a:r>
            <a:endParaRPr lang="en-GB" sz="2000" dirty="0" smtClean="0"/>
          </a:p>
          <a:p>
            <a:pPr marL="36512" indent="0">
              <a:buNone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Kinds of Internet Marketing</a:t>
            </a:r>
            <a:endParaRPr lang="en-GB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US" sz="2000" dirty="0" smtClean="0"/>
              <a:t>Social media marketing – is a form on internet marketing through the use of social media.</a:t>
            </a:r>
          </a:p>
          <a:p>
            <a:pPr marL="36512" indent="0">
              <a:buNone/>
            </a:pPr>
            <a:endParaRPr lang="en-US" sz="2000" dirty="0" smtClean="0"/>
          </a:p>
          <a:p>
            <a:pPr marL="36512" indent="0">
              <a:buNone/>
            </a:pPr>
            <a:r>
              <a:rPr lang="en-GB" sz="1600" dirty="0"/>
              <a:t>http://www.youtube.com/watch?v=ACxGUowYcSk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36512" indent="0">
              <a:buNone/>
            </a:pPr>
            <a:r>
              <a:rPr lang="en-GB" sz="2000" dirty="0" smtClean="0"/>
              <a:t>Please jot down reasons you agree or disagree with the importance of social media marketing. You will be asked questions randomly after the video.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6512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38490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Kinds of Internet Marketing</a:t>
            </a:r>
            <a:endParaRPr lang="en-GB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Email Marketing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36512" indent="0">
              <a:buNone/>
            </a:pPr>
            <a:r>
              <a:rPr lang="en-GB" sz="2000" dirty="0" smtClean="0"/>
              <a:t>Email marketing is another way to stay in contact with customers and keep them aware of offers and deals.</a:t>
            </a:r>
          </a:p>
          <a:p>
            <a:pPr marL="36512" indent="0">
              <a:buNone/>
            </a:pPr>
            <a:endParaRPr lang="en-GB" dirty="0" smtClean="0"/>
          </a:p>
          <a:p>
            <a:pPr marL="36512" indent="0">
              <a:buNone/>
            </a:pPr>
            <a:r>
              <a:rPr lang="en-GB" sz="2000" dirty="0"/>
              <a:t>http://www.youtube.com/watch?v=PPfNTJ3S010</a:t>
            </a:r>
          </a:p>
          <a:p>
            <a:pPr marL="36512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87970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Kinds of Internet Marketing</a:t>
            </a:r>
            <a:endParaRPr lang="en-GB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Driving Traffic!</a:t>
            </a:r>
            <a:endParaRPr lang="en-US" sz="2000" b="1" dirty="0">
              <a:solidFill>
                <a:srgbClr val="FF0000"/>
              </a:solidFill>
            </a:endParaRPr>
          </a:p>
          <a:p>
            <a:pPr marL="36512" indent="0">
              <a:buNone/>
            </a:pP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There are many other ways to drive business to your website, such as:</a:t>
            </a:r>
            <a:endParaRPr lang="en-US" sz="2000" b="1" dirty="0" smtClean="0"/>
          </a:p>
          <a:p>
            <a:pPr marL="36512" indent="0">
              <a:buNone/>
            </a:pPr>
            <a:endParaRPr lang="en-US" sz="2000" b="1" dirty="0"/>
          </a:p>
          <a:p>
            <a:r>
              <a:rPr lang="en-US" sz="2000" dirty="0" smtClean="0"/>
              <a:t>Pay per click</a:t>
            </a:r>
          </a:p>
          <a:p>
            <a:r>
              <a:rPr lang="en-US" sz="2000" dirty="0" smtClean="0"/>
              <a:t>Affiliate marketing</a:t>
            </a:r>
          </a:p>
          <a:p>
            <a:r>
              <a:rPr lang="en-US" sz="2000" dirty="0" smtClean="0"/>
              <a:t>Paying search engines for a higher rankings</a:t>
            </a:r>
            <a:endParaRPr lang="en-US" sz="2000" dirty="0"/>
          </a:p>
          <a:p>
            <a:pPr marL="36512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58797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hlink"/>
                </a:solidFill>
              </a:rPr>
              <a:t>Search engine </a:t>
            </a:r>
            <a:r>
              <a:rPr lang="en-US" dirty="0" err="1">
                <a:solidFill>
                  <a:schemeClr val="hlink"/>
                </a:solidFill>
              </a:rPr>
              <a:t>optimisation</a:t>
            </a:r>
            <a:r>
              <a:rPr lang="en-US" dirty="0">
                <a:solidFill>
                  <a:schemeClr val="hlink"/>
                </a:solidFill>
              </a:rPr>
              <a:t> </a:t>
            </a:r>
            <a:endParaRPr lang="en-GB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SEO is t</a:t>
            </a:r>
            <a:r>
              <a:rPr lang="en-AU" sz="2400" dirty="0"/>
              <a:t>he act of modifying a website to increase its ranking in </a:t>
            </a:r>
            <a:r>
              <a:rPr lang="en-AU" sz="2400" i="1" dirty="0">
                <a:solidFill>
                  <a:srgbClr val="F8042D"/>
                </a:solidFill>
              </a:rPr>
              <a:t>organic </a:t>
            </a:r>
            <a:r>
              <a:rPr lang="en-AU" sz="2400" i="1" dirty="0" smtClean="0">
                <a:solidFill>
                  <a:srgbClr val="F8042D"/>
                </a:solidFill>
              </a:rPr>
              <a:t>(vs. </a:t>
            </a:r>
            <a:r>
              <a:rPr lang="en-AU" sz="2400" i="1" dirty="0">
                <a:solidFill>
                  <a:srgbClr val="F8042D"/>
                </a:solidFill>
              </a:rPr>
              <a:t>paid),</a:t>
            </a:r>
            <a:r>
              <a:rPr lang="en-AU" sz="2400" dirty="0"/>
              <a:t> crawler-based listings of search engines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US" sz="2400" dirty="0"/>
              <a:t>How do organic search listings work?</a:t>
            </a:r>
            <a:endParaRPr lang="en-AU" sz="2400" dirty="0"/>
          </a:p>
          <a:p>
            <a:pPr>
              <a:lnSpc>
                <a:spcPct val="80000"/>
              </a:lnSpc>
            </a:pPr>
            <a:r>
              <a:rPr lang="en-AU" sz="2400" dirty="0"/>
              <a:t>A </a:t>
            </a:r>
            <a:r>
              <a:rPr lang="en-AU" sz="2400" i="1" dirty="0">
                <a:solidFill>
                  <a:schemeClr val="hlink"/>
                </a:solidFill>
              </a:rPr>
              <a:t>spider</a:t>
            </a:r>
            <a:r>
              <a:rPr lang="en-AU" sz="2400" dirty="0"/>
              <a:t> or </a:t>
            </a:r>
            <a:r>
              <a:rPr lang="en-AU" sz="2400" i="1" dirty="0">
                <a:solidFill>
                  <a:schemeClr val="hlink"/>
                </a:solidFill>
              </a:rPr>
              <a:t>crawler</a:t>
            </a:r>
            <a:r>
              <a:rPr lang="en-AU" sz="2400" dirty="0"/>
              <a:t> which is a component of a SE gathers listings by automatically "crawling" the web </a:t>
            </a:r>
          </a:p>
          <a:p>
            <a:pPr>
              <a:lnSpc>
                <a:spcPct val="80000"/>
              </a:lnSpc>
            </a:pPr>
            <a:r>
              <a:rPr lang="en-AU" sz="2400" dirty="0"/>
              <a:t>The spider follows links to web pages, makes copies of the pages and stores them in the SE’s index</a:t>
            </a:r>
          </a:p>
          <a:p>
            <a:pPr marL="36512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GB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AU" sz="2400" dirty="0"/>
              <a:t>Based on this data, the SE then </a:t>
            </a:r>
            <a:r>
              <a:rPr lang="en-AU" sz="2400" i="1" dirty="0">
                <a:solidFill>
                  <a:schemeClr val="hlink"/>
                </a:solidFill>
              </a:rPr>
              <a:t>indexes</a:t>
            </a:r>
            <a:r>
              <a:rPr lang="en-AU" sz="2400" i="1" dirty="0"/>
              <a:t> </a:t>
            </a:r>
            <a:r>
              <a:rPr lang="en-AU" sz="2400" dirty="0"/>
              <a:t>the pages and </a:t>
            </a:r>
            <a:r>
              <a:rPr lang="en-AU" sz="2400" i="1" dirty="0">
                <a:solidFill>
                  <a:schemeClr val="hlink"/>
                </a:solidFill>
              </a:rPr>
              <a:t>ranks </a:t>
            </a:r>
            <a:r>
              <a:rPr lang="en-AU" sz="2400" dirty="0"/>
              <a:t>the websites</a:t>
            </a:r>
          </a:p>
          <a:p>
            <a:pPr>
              <a:lnSpc>
                <a:spcPct val="80000"/>
              </a:lnSpc>
            </a:pPr>
            <a:r>
              <a:rPr lang="en-AU" sz="2400" dirty="0"/>
              <a:t>Major SEs that index pages using spiders: Google, </a:t>
            </a:r>
            <a:r>
              <a:rPr lang="en-AU" sz="2400" dirty="0" err="1"/>
              <a:t>Altavista</a:t>
            </a:r>
            <a:r>
              <a:rPr lang="en-AU" sz="2400" dirty="0"/>
              <a:t>, Msn, </a:t>
            </a:r>
            <a:r>
              <a:rPr lang="en-AU" sz="2400" dirty="0" err="1"/>
              <a:t>Aol</a:t>
            </a:r>
            <a:r>
              <a:rPr lang="en-AU" sz="2400" dirty="0"/>
              <a:t>, </a:t>
            </a:r>
            <a:r>
              <a:rPr lang="en-AU" sz="2400" dirty="0" err="1"/>
              <a:t>lycos</a:t>
            </a:r>
            <a:endParaRPr lang="en-AU" sz="24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F8042D"/>
                </a:solidFill>
              </a:rPr>
              <a:t>	“Spiders read only text, nothing else”</a:t>
            </a:r>
            <a:endParaRPr lang="en-AU" sz="2400" dirty="0">
              <a:solidFill>
                <a:srgbClr val="F8042D"/>
              </a:solidFill>
            </a:endParaRPr>
          </a:p>
          <a:p>
            <a:pPr marL="36512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75116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Task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6512" indent="0">
              <a:buNone/>
            </a:pPr>
            <a:r>
              <a:rPr lang="en-GB" sz="1800" dirty="0" smtClean="0"/>
              <a:t>In groups of 3, you will come up with a niche product you will sell online. (5 </a:t>
            </a:r>
            <a:r>
              <a:rPr lang="en-GB" sz="1800" dirty="0" err="1" smtClean="0"/>
              <a:t>mins</a:t>
            </a:r>
            <a:r>
              <a:rPr lang="en-GB" sz="1800" dirty="0" smtClean="0"/>
              <a:t>)</a:t>
            </a:r>
          </a:p>
          <a:p>
            <a:pPr marL="36512" indent="0">
              <a:buNone/>
            </a:pPr>
            <a:endParaRPr lang="en-GB" sz="1800" dirty="0" smtClean="0"/>
          </a:p>
          <a:p>
            <a:pPr marL="36512" indent="0">
              <a:buNone/>
            </a:pPr>
            <a:r>
              <a:rPr lang="en-GB" sz="1800" dirty="0" smtClean="0"/>
              <a:t>Discuss how you will market the product. (5 </a:t>
            </a:r>
            <a:r>
              <a:rPr lang="en-GB" sz="1800" dirty="0" err="1" smtClean="0"/>
              <a:t>mins</a:t>
            </a:r>
            <a:r>
              <a:rPr lang="en-GB" sz="1800" dirty="0" smtClean="0"/>
              <a:t>)</a:t>
            </a:r>
          </a:p>
          <a:p>
            <a:pPr marL="36512" indent="0">
              <a:buNone/>
            </a:pPr>
            <a:endParaRPr lang="en-GB" sz="1800" dirty="0" smtClean="0"/>
          </a:p>
          <a:p>
            <a:pPr marL="36512" indent="0">
              <a:buNone/>
            </a:pPr>
            <a:r>
              <a:rPr lang="en-GB" sz="1800" dirty="0" smtClean="0"/>
              <a:t>You must use at least 5 of the internet marketing strategies mentioned previously. </a:t>
            </a:r>
          </a:p>
          <a:p>
            <a:pPr marL="36512" indent="0">
              <a:buNone/>
            </a:pPr>
            <a:endParaRPr lang="en-GB" sz="1800" dirty="0"/>
          </a:p>
          <a:p>
            <a:pPr marL="36512" indent="0">
              <a:buNone/>
            </a:pPr>
            <a:r>
              <a:rPr lang="en-GB" sz="1800" dirty="0" smtClean="0"/>
              <a:t>You must present your product and marketing strategy on a </a:t>
            </a:r>
            <a:r>
              <a:rPr lang="en-GB" sz="1800" dirty="0" err="1" smtClean="0"/>
              <a:t>powerpoint</a:t>
            </a:r>
            <a:r>
              <a:rPr lang="en-GB" sz="1800" dirty="0" smtClean="0"/>
              <a:t>. The presentation should be about 2-3 </a:t>
            </a:r>
            <a:r>
              <a:rPr lang="en-GB" sz="1800" dirty="0" err="1" smtClean="0"/>
              <a:t>mins</a:t>
            </a:r>
            <a:r>
              <a:rPr lang="en-GB" sz="1800" dirty="0" smtClean="0"/>
              <a:t> long and everyone must speak a little about the marketing strategy.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>
                <a:solidFill>
                  <a:srgbClr val="FF0000"/>
                </a:solidFill>
              </a:rPr>
              <a:t>You will be graded on this project. It is </a:t>
            </a:r>
            <a:r>
              <a:rPr lang="en-US" sz="1800" b="1" u="sng" dirty="0" smtClean="0">
                <a:solidFill>
                  <a:srgbClr val="FF0000"/>
                </a:solidFill>
              </a:rPr>
              <a:t>50%</a:t>
            </a:r>
            <a:r>
              <a:rPr lang="en-US" sz="1800" dirty="0" smtClean="0">
                <a:solidFill>
                  <a:srgbClr val="FF0000"/>
                </a:solidFill>
              </a:rPr>
              <a:t> of your C.A.</a:t>
            </a:r>
            <a:endParaRPr lang="en-GB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90986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et Marketing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Internet Marketing</Template>
  <TotalTime>36</TotalTime>
  <Words>411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Internet Marketing</vt:lpstr>
      <vt:lpstr>Search engines and business</vt:lpstr>
      <vt:lpstr>How useful are search Engines?</vt:lpstr>
      <vt:lpstr>SEM</vt:lpstr>
      <vt:lpstr>Kinds of Internet Marketing</vt:lpstr>
      <vt:lpstr>Kinds of Internet Marketing</vt:lpstr>
      <vt:lpstr>Kinds of Internet Marketing</vt:lpstr>
      <vt:lpstr>Search engine optimisation </vt:lpstr>
      <vt:lpstr>SEO</vt:lpstr>
      <vt:lpstr>Task</vt:lpstr>
      <vt:lpstr>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Marketing</dc:title>
  <dc:creator>RC Center</dc:creator>
  <cp:lastModifiedBy>RC Center</cp:lastModifiedBy>
  <cp:revision>8</cp:revision>
  <dcterms:created xsi:type="dcterms:W3CDTF">2013-02-06T06:01:51Z</dcterms:created>
  <dcterms:modified xsi:type="dcterms:W3CDTF">2013-02-06T06:38:36Z</dcterms:modified>
</cp:coreProperties>
</file>